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handoutMasterIdLst>
    <p:handoutMasterId r:id="rId20"/>
  </p:handoutMasterIdLst>
  <p:sldIdLst>
    <p:sldId id="256" r:id="rId2"/>
    <p:sldId id="257" r:id="rId3"/>
    <p:sldId id="258" r:id="rId4"/>
    <p:sldId id="259" r:id="rId5"/>
    <p:sldId id="260" r:id="rId6"/>
    <p:sldId id="261" r:id="rId7"/>
    <p:sldId id="262" r:id="rId8"/>
    <p:sldId id="268" r:id="rId9"/>
    <p:sldId id="263" r:id="rId10"/>
    <p:sldId id="274" r:id="rId11"/>
    <p:sldId id="269" r:id="rId12"/>
    <p:sldId id="264" r:id="rId13"/>
    <p:sldId id="265" r:id="rId14"/>
    <p:sldId id="266" r:id="rId15"/>
    <p:sldId id="270" r:id="rId16"/>
    <p:sldId id="267" r:id="rId17"/>
    <p:sldId id="275" r:id="rId18"/>
    <p:sldId id="273" r:id="rId1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1" cy="464819"/>
          </a:xfrm>
          <a:prstGeom prst="rect">
            <a:avLst/>
          </a:prstGeom>
        </p:spPr>
        <p:txBody>
          <a:bodyPr vert="horz" lIns="91571" tIns="45786" rIns="91571" bIns="45786" rtlCol="0"/>
          <a:lstStyle>
            <a:lvl1pPr algn="l">
              <a:defRPr sz="1200"/>
            </a:lvl1pPr>
          </a:lstStyle>
          <a:p>
            <a:endParaRPr lang="en-US"/>
          </a:p>
        </p:txBody>
      </p:sp>
      <p:sp>
        <p:nvSpPr>
          <p:cNvPr id="3" name="Date Placeholder 2"/>
          <p:cNvSpPr>
            <a:spLocks noGrp="1"/>
          </p:cNvSpPr>
          <p:nvPr>
            <p:ph type="dt" sz="quarter" idx="1"/>
          </p:nvPr>
        </p:nvSpPr>
        <p:spPr>
          <a:xfrm>
            <a:off x="3884614" y="1"/>
            <a:ext cx="2971801" cy="464819"/>
          </a:xfrm>
          <a:prstGeom prst="rect">
            <a:avLst/>
          </a:prstGeom>
        </p:spPr>
        <p:txBody>
          <a:bodyPr vert="horz" lIns="91571" tIns="45786" rIns="91571" bIns="45786" rtlCol="0"/>
          <a:lstStyle>
            <a:lvl1pPr algn="r">
              <a:defRPr sz="1200"/>
            </a:lvl1pPr>
          </a:lstStyle>
          <a:p>
            <a:fld id="{09C69AF9-F54D-44B7-8581-297BC2C77845}" type="datetimeFigureOut">
              <a:rPr lang="en-US" smtClean="0"/>
              <a:pPr/>
              <a:t>8/16/2017</a:t>
            </a:fld>
            <a:endParaRPr lang="en-US"/>
          </a:p>
        </p:txBody>
      </p:sp>
      <p:sp>
        <p:nvSpPr>
          <p:cNvPr id="4" name="Footer Placeholder 3"/>
          <p:cNvSpPr>
            <a:spLocks noGrp="1"/>
          </p:cNvSpPr>
          <p:nvPr>
            <p:ph type="ftr" sz="quarter" idx="2"/>
          </p:nvPr>
        </p:nvSpPr>
        <p:spPr>
          <a:xfrm>
            <a:off x="0" y="8829967"/>
            <a:ext cx="2971801" cy="464819"/>
          </a:xfrm>
          <a:prstGeom prst="rect">
            <a:avLst/>
          </a:prstGeom>
        </p:spPr>
        <p:txBody>
          <a:bodyPr vert="horz" lIns="91571" tIns="45786" rIns="91571" bIns="4578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1" cy="464819"/>
          </a:xfrm>
          <a:prstGeom prst="rect">
            <a:avLst/>
          </a:prstGeom>
        </p:spPr>
        <p:txBody>
          <a:bodyPr vert="horz" lIns="91571" tIns="45786" rIns="91571" bIns="45786" rtlCol="0" anchor="b"/>
          <a:lstStyle>
            <a:lvl1pPr algn="r">
              <a:defRPr sz="1200"/>
            </a:lvl1pPr>
          </a:lstStyle>
          <a:p>
            <a:fld id="{E0A42291-519D-4CC0-83B0-0705517BA95A}" type="slidenum">
              <a:rPr lang="en-US" smtClean="0"/>
              <a:pPr/>
              <a:t>‹#›</a:t>
            </a:fld>
            <a:endParaRPr lang="en-US"/>
          </a:p>
        </p:txBody>
      </p:sp>
    </p:spTree>
    <p:extLst>
      <p:ext uri="{BB962C8B-B14F-4D97-AF65-F5344CB8AC3E}">
        <p14:creationId xmlns:p14="http://schemas.microsoft.com/office/powerpoint/2010/main" val="35010371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B08099A-920E-4E0F-A367-BC7575D1D8CE}"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2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0E9ED0-9C95-4DC3-9BD3-405D7A350E3E}"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8099A-920E-4E0F-A367-BC7575D1D8CE}" type="slidenum">
              <a:rPr lang="en-US" smtClean="0"/>
              <a:pPr/>
              <a:t>‹#›</a:t>
            </a:fld>
            <a:endParaRPr lang="en-US"/>
          </a:p>
        </p:txBody>
      </p:sp>
    </p:spTree>
    <p:extLst>
      <p:ext uri="{BB962C8B-B14F-4D97-AF65-F5344CB8AC3E}">
        <p14:creationId xmlns:p14="http://schemas.microsoft.com/office/powerpoint/2010/main" val="100488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82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8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spTree>
    <p:extLst>
      <p:ext uri="{BB962C8B-B14F-4D97-AF65-F5344CB8AC3E}">
        <p14:creationId xmlns:p14="http://schemas.microsoft.com/office/powerpoint/2010/main" val="413415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550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02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86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47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spTree>
    <p:extLst>
      <p:ext uri="{BB962C8B-B14F-4D97-AF65-F5344CB8AC3E}">
        <p14:creationId xmlns:p14="http://schemas.microsoft.com/office/powerpoint/2010/main" val="362945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E9ED0-9C95-4DC3-9BD3-405D7A350E3E}" type="datetimeFigureOut">
              <a:rPr lang="en-US" smtClean="0"/>
              <a:pPr/>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8099A-920E-4E0F-A367-BC7575D1D8CE}"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4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0E9ED0-9C95-4DC3-9BD3-405D7A350E3E}"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8099A-920E-4E0F-A367-BC7575D1D8CE}" type="slidenum">
              <a:rPr lang="en-US" smtClean="0"/>
              <a:pPr/>
              <a:t>‹#›</a:t>
            </a:fld>
            <a:endParaRPr lang="en-US"/>
          </a:p>
        </p:txBody>
      </p:sp>
    </p:spTree>
    <p:extLst>
      <p:ext uri="{BB962C8B-B14F-4D97-AF65-F5344CB8AC3E}">
        <p14:creationId xmlns:p14="http://schemas.microsoft.com/office/powerpoint/2010/main" val="158432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0E9ED0-9C95-4DC3-9BD3-405D7A350E3E}" type="datetimeFigureOut">
              <a:rPr lang="en-US" smtClean="0"/>
              <a:pPr/>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8099A-920E-4E0F-A367-BC7575D1D8CE}"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01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0E9ED0-9C95-4DC3-9BD3-405D7A350E3E}" type="datetimeFigureOut">
              <a:rPr lang="en-US" smtClean="0"/>
              <a:pPr/>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8099A-920E-4E0F-A367-BC7575D1D8CE}"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20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E9ED0-9C95-4DC3-9BD3-405D7A350E3E}" type="datetimeFigureOut">
              <a:rPr lang="en-US" smtClean="0"/>
              <a:pPr/>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8099A-920E-4E0F-A367-BC7575D1D8CE}" type="slidenum">
              <a:rPr lang="en-US" smtClean="0"/>
              <a:pPr/>
              <a:t>‹#›</a:t>
            </a:fld>
            <a:endParaRPr lang="en-US"/>
          </a:p>
        </p:txBody>
      </p:sp>
    </p:spTree>
    <p:extLst>
      <p:ext uri="{BB962C8B-B14F-4D97-AF65-F5344CB8AC3E}">
        <p14:creationId xmlns:p14="http://schemas.microsoft.com/office/powerpoint/2010/main" val="342215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0E9ED0-9C95-4DC3-9BD3-405D7A350E3E}"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8099A-920E-4E0F-A367-BC7575D1D8CE}"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56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0E9ED0-9C95-4DC3-9BD3-405D7A350E3E}" type="datetimeFigureOut">
              <a:rPr lang="en-US" smtClean="0"/>
              <a:pPr/>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8099A-920E-4E0F-A367-BC7575D1D8CE}" type="slidenum">
              <a:rPr lang="en-US" smtClean="0"/>
              <a:pPr/>
              <a:t>‹#›</a:t>
            </a:fld>
            <a:endParaRPr lang="en-US"/>
          </a:p>
        </p:txBody>
      </p:sp>
    </p:spTree>
    <p:extLst>
      <p:ext uri="{BB962C8B-B14F-4D97-AF65-F5344CB8AC3E}">
        <p14:creationId xmlns:p14="http://schemas.microsoft.com/office/powerpoint/2010/main" val="31484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0E9ED0-9C95-4DC3-9BD3-405D7A350E3E}" type="datetimeFigureOut">
              <a:rPr lang="en-US" smtClean="0"/>
              <a:pPr/>
              <a:t>8/16/2017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08099A-920E-4E0F-A367-BC7575D1D8CE}" type="slidenum">
              <a:rPr lang="en-US" smtClean="0"/>
              <a:pPr/>
              <a:t>‹#›</a:t>
            </a:fld>
            <a:endParaRPr lang="en-US"/>
          </a:p>
        </p:txBody>
      </p:sp>
    </p:spTree>
    <p:extLst>
      <p:ext uri="{BB962C8B-B14F-4D97-AF65-F5344CB8AC3E}">
        <p14:creationId xmlns:p14="http://schemas.microsoft.com/office/powerpoint/2010/main" val="320749585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00emE78VAbqTbASfp7mfihyJ809FiZYZ-_mwmCUqRiA/edit"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en.wikipedia.org/wiki/File:IPhone_5s.png"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90664"/>
            <a:ext cx="8001000" cy="2281535"/>
          </a:xfr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a:normAutofit/>
          </a:bodyPr>
          <a:lstStyle/>
          <a:p>
            <a:r>
              <a:rPr lang="en-US" b="1" dirty="0">
                <a:ln w="18000">
                  <a:solidFill>
                    <a:schemeClr val="accent2">
                      <a:satMod val="140000"/>
                    </a:schemeClr>
                  </a:solidFill>
                  <a:prstDash val="solid"/>
                  <a:miter lim="800000"/>
                </a:ln>
                <a:solidFill>
                  <a:schemeClr val="tx1">
                    <a:lumMod val="85000"/>
                    <a:lumOff val="15000"/>
                  </a:schemeClr>
                </a:solidFill>
                <a:effectLst>
                  <a:outerShdw blurRad="25500" dist="23000" dir="7020000" algn="tl">
                    <a:srgbClr val="000000">
                      <a:alpha val="50000"/>
                    </a:srgbClr>
                  </a:outerShdw>
                </a:effectLst>
              </a:rPr>
              <a:t>Mrs. Porte’s Third Grade Class</a:t>
            </a:r>
          </a:p>
          <a:p>
            <a:r>
              <a:rPr lang="en-US" b="1" i="1" dirty="0">
                <a:ln w="18000">
                  <a:solidFill>
                    <a:schemeClr val="accent2">
                      <a:satMod val="140000"/>
                    </a:schemeClr>
                  </a:solidFill>
                  <a:prstDash val="solid"/>
                  <a:miter lim="800000"/>
                </a:ln>
                <a:solidFill>
                  <a:schemeClr val="tx1">
                    <a:lumMod val="85000"/>
                    <a:lumOff val="15000"/>
                  </a:schemeClr>
                </a:solidFill>
                <a:effectLst>
                  <a:outerShdw blurRad="25500" dist="23000" dir="7020000" algn="tl">
                    <a:srgbClr val="000000">
                      <a:alpha val="50000"/>
                    </a:srgbClr>
                  </a:outerShdw>
                </a:effectLst>
                <a:latin typeface="Comic Sans MS" pitchFamily="66" charset="0"/>
              </a:rPr>
              <a:t>2017-2018</a:t>
            </a:r>
          </a:p>
          <a:p>
            <a:r>
              <a:rPr lang="en-US" b="1" i="1" dirty="0">
                <a:ln w="18000">
                  <a:solidFill>
                    <a:schemeClr val="accent2">
                      <a:satMod val="140000"/>
                    </a:schemeClr>
                  </a:solidFill>
                  <a:prstDash val="solid"/>
                  <a:miter lim="800000"/>
                </a:ln>
                <a:solidFill>
                  <a:schemeClr val="tx1">
                    <a:lumMod val="85000"/>
                    <a:lumOff val="15000"/>
                  </a:schemeClr>
                </a:solidFill>
                <a:effectLst>
                  <a:outerShdw blurRad="25500" dist="23000" dir="7020000" algn="tl">
                    <a:srgbClr val="000000">
                      <a:alpha val="50000"/>
                    </a:srgbClr>
                  </a:outerShdw>
                </a:effectLst>
                <a:latin typeface="Comic Sans MS" pitchFamily="66" charset="0"/>
              </a:rPr>
              <a:t>Please take a seat at your child’s desk.</a:t>
            </a:r>
          </a:p>
        </p:txBody>
      </p:sp>
      <p:sp>
        <p:nvSpPr>
          <p:cNvPr id="4" name="Rectangle 3"/>
          <p:cNvSpPr/>
          <p:nvPr/>
        </p:nvSpPr>
        <p:spPr>
          <a:xfrm>
            <a:off x="1420175" y="2967335"/>
            <a:ext cx="6303650"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blipFill>
                  <a:blip r:embed="rId2"/>
                  <a:tile tx="0" ty="0" sx="100000" sy="100000" flip="none" algn="tl"/>
                </a:blipFill>
                <a:effectLst>
                  <a:glow rad="45500">
                    <a:schemeClr val="accent1">
                      <a:satMod val="220000"/>
                      <a:alpha val="35000"/>
                    </a:schemeClr>
                  </a:glow>
                </a:effectLst>
              </a:rPr>
              <a:t>Welcome Parents!!</a:t>
            </a:r>
          </a:p>
        </p:txBody>
      </p:sp>
      <p:pic>
        <p:nvPicPr>
          <p:cNvPr id="1026" name="Picture 2" descr="C:\Users\Stacy Petro\AppData\Local\Microsoft\Windows\Temporary Internet Files\Content.IE5\H1Y2R3QB\MP9004423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609600"/>
            <a:ext cx="1352205" cy="1457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acy Petro\AppData\Local\Microsoft\Windows\Temporary Internet Files\Content.IE5\6811LQD6\MP91022095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8211" y="438930"/>
            <a:ext cx="1055189" cy="154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6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Scholastic Book Club</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9225" y="3720306"/>
            <a:ext cx="2857500" cy="981075"/>
          </a:xfrm>
        </p:spPr>
      </p:pic>
      <p:sp>
        <p:nvSpPr>
          <p:cNvPr id="4" name="Content Placeholder 3"/>
          <p:cNvSpPr>
            <a:spLocks noGrp="1"/>
          </p:cNvSpPr>
          <p:nvPr>
            <p:ph sz="half" idx="2"/>
          </p:nvPr>
        </p:nvSpPr>
        <p:spPr/>
        <p:txBody>
          <a:bodyPr>
            <a:normAutofit fontScale="92500" lnSpcReduction="10000"/>
          </a:bodyPr>
          <a:lstStyle/>
          <a:p>
            <a:r>
              <a:rPr lang="en-US" dirty="0"/>
              <a:t>Please help our classroom earn free books by ordering from the Scholastic Book Club each month.  The more books we order, the more points we earn which can be used to get books.  Our classroom code is ND2L4 if you would like to order online.</a:t>
            </a:r>
          </a:p>
        </p:txBody>
      </p:sp>
    </p:spTree>
    <p:extLst>
      <p:ext uri="{BB962C8B-B14F-4D97-AF65-F5344CB8AC3E}">
        <p14:creationId xmlns:p14="http://schemas.microsoft.com/office/powerpoint/2010/main" val="290759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a:t>
            </a:r>
          </a:p>
        </p:txBody>
      </p:sp>
      <p:sp>
        <p:nvSpPr>
          <p:cNvPr id="3" name="Content Placeholder 2"/>
          <p:cNvSpPr>
            <a:spLocks noGrp="1"/>
          </p:cNvSpPr>
          <p:nvPr>
            <p:ph sz="half" idx="1"/>
          </p:nvPr>
        </p:nvSpPr>
        <p:spPr/>
        <p:txBody>
          <a:bodyPr>
            <a:normAutofit fontScale="85000" lnSpcReduction="10000"/>
          </a:bodyPr>
          <a:lstStyle/>
          <a:p>
            <a:r>
              <a:rPr lang="en-US" sz="2000" dirty="0"/>
              <a:t>B= Beginning.  This means your child still needs significant practice with this standard.</a:t>
            </a:r>
          </a:p>
          <a:p>
            <a:r>
              <a:rPr lang="en-US" sz="2000" dirty="0"/>
              <a:t>D= Developing.  This means your child is able to successfully demonstrate this standard most of the time but still requires some practice to reach mastery.</a:t>
            </a:r>
          </a:p>
          <a:p>
            <a:r>
              <a:rPr lang="en-US" sz="2000" dirty="0"/>
              <a:t>S= Secure.  This means your child can successfully demonstrate this standard all of the time and does not require additional support or practice.</a:t>
            </a:r>
          </a:p>
        </p:txBody>
      </p:sp>
      <p:sp>
        <p:nvSpPr>
          <p:cNvPr id="4" name="Content Placeholder 3"/>
          <p:cNvSpPr>
            <a:spLocks noGrp="1"/>
          </p:cNvSpPr>
          <p:nvPr>
            <p:ph sz="half" idx="2"/>
          </p:nvPr>
        </p:nvSpPr>
        <p:spPr/>
        <p:txBody>
          <a:bodyPr>
            <a:normAutofit fontScale="92500" lnSpcReduction="20000"/>
          </a:bodyPr>
          <a:lstStyle/>
          <a:p>
            <a:r>
              <a:rPr lang="en-US" dirty="0"/>
              <a:t>Portfolios</a:t>
            </a:r>
          </a:p>
          <a:p>
            <a:pPr marL="0" indent="0">
              <a:buNone/>
            </a:pPr>
            <a:r>
              <a:rPr lang="en-US" sz="2400" dirty="0"/>
              <a:t>All students will have a portfolio to showcase their work throughout the year and track their progress toward goals.  I plan to send the portfolios home at the end of each trimester but if you would like to see it at any time during the school year just ask.</a:t>
            </a:r>
          </a:p>
        </p:txBody>
      </p:sp>
    </p:spTree>
    <p:extLst>
      <p:ext uri="{BB962C8B-B14F-4D97-AF65-F5344CB8AC3E}">
        <p14:creationId xmlns:p14="http://schemas.microsoft.com/office/powerpoint/2010/main" val="115590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dirty="0"/>
              <a:t>Math Fact Fluency</a:t>
            </a:r>
          </a:p>
        </p:txBody>
      </p:sp>
      <p:sp>
        <p:nvSpPr>
          <p:cNvPr id="3" name="TextBox 2"/>
          <p:cNvSpPr txBox="1"/>
          <p:nvPr/>
        </p:nvSpPr>
        <p:spPr>
          <a:xfrm>
            <a:off x="685800" y="1981200"/>
            <a:ext cx="7620000" cy="3785652"/>
          </a:xfrm>
          <a:prstGeom prst="rect">
            <a:avLst/>
          </a:prstGeom>
          <a:solidFill>
            <a:schemeClr val="tx2">
              <a:lumMod val="20000"/>
              <a:lumOff val="80000"/>
            </a:schemeClr>
          </a:solidFill>
        </p:spPr>
        <p:txBody>
          <a:bodyPr wrap="square" rtlCol="0">
            <a:spAutoFit/>
          </a:bodyPr>
          <a:lstStyle/>
          <a:p>
            <a:r>
              <a:rPr lang="en-US" sz="2000" dirty="0">
                <a:latin typeface="Comic Sans MS" pitchFamily="66" charset="0"/>
              </a:rPr>
              <a:t>Math Fact fluency is very important in Third Grade. Students should come into Third grade fluent in addition facts. This means they can complete 100 addition facts in 5 minutes or less with 95% or above accuracy. In October we move on to subtraction Fluency. By the end of October/beginning of November  students are expected to pass the 5 min. Subtraction assessment. Multiplication will be completed in January and Division in March. </a:t>
            </a:r>
            <a:r>
              <a:rPr lang="en-US" sz="2000" b="1" u="sng" dirty="0">
                <a:latin typeface="Comic Sans MS" pitchFamily="66" charset="0"/>
              </a:rPr>
              <a:t>It is extremely important that you work frequently on math facts. </a:t>
            </a:r>
            <a:r>
              <a:rPr lang="en-US" sz="2000" dirty="0">
                <a:latin typeface="Comic Sans MS" pitchFamily="66" charset="0"/>
              </a:rPr>
              <a:t>These are the foundation for all math skills. </a:t>
            </a:r>
          </a:p>
          <a:p>
            <a:r>
              <a:rPr lang="en-US" sz="2000" dirty="0">
                <a:latin typeface="Comic Sans MS" pitchFamily="66" charset="0"/>
              </a:rPr>
              <a:t>*Please monitor your child’s progress by checking their weekly math facts tests.  These will be sent home on Fridays.</a:t>
            </a:r>
          </a:p>
        </p:txBody>
      </p:sp>
    </p:spTree>
    <p:extLst>
      <p:ext uri="{BB962C8B-B14F-4D97-AF65-F5344CB8AC3E}">
        <p14:creationId xmlns:p14="http://schemas.microsoft.com/office/powerpoint/2010/main" val="204797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lstStyle/>
          <a:p>
            <a:r>
              <a:rPr lang="en-US" dirty="0"/>
              <a:t>Volunteers</a:t>
            </a:r>
          </a:p>
        </p:txBody>
      </p:sp>
      <p:sp>
        <p:nvSpPr>
          <p:cNvPr id="3" name="TextBox 2"/>
          <p:cNvSpPr txBox="1"/>
          <p:nvPr/>
        </p:nvSpPr>
        <p:spPr>
          <a:xfrm>
            <a:off x="304800" y="1752600"/>
            <a:ext cx="8534400" cy="5447645"/>
          </a:xfrm>
          <a:prstGeom prst="rect">
            <a:avLst/>
          </a:prstGeom>
          <a:solidFill>
            <a:srgbClr val="92D050"/>
          </a:solidFill>
        </p:spPr>
        <p:txBody>
          <a:bodyPr wrap="square" rtlCol="0">
            <a:spAutoFit/>
          </a:bodyPr>
          <a:lstStyle/>
          <a:p>
            <a:r>
              <a:rPr lang="en-US" sz="2000" b="1" dirty="0">
                <a:latin typeface="Comic Sans MS" pitchFamily="66" charset="0"/>
              </a:rPr>
              <a:t>Volunteers are very important in the classroom. If you have any time to spare we would love for you to join us and would greatly appreciate it. You can help out in the classroom or at home.  Please take the time to fill out the Volunteer Sheet.  I will contact notify you shortly after you return the form to get your involved.</a:t>
            </a:r>
          </a:p>
          <a:p>
            <a:r>
              <a:rPr lang="en-US" sz="2000" b="1" dirty="0">
                <a:latin typeface="Comic Sans MS" pitchFamily="66" charset="0"/>
              </a:rPr>
              <a:t>Here are a few ways you can help out:</a:t>
            </a:r>
          </a:p>
          <a:p>
            <a:endParaRPr lang="en-US" sz="2000" b="1" dirty="0">
              <a:latin typeface="Comic Sans MS" pitchFamily="66" charset="0"/>
            </a:endParaRPr>
          </a:p>
          <a:p>
            <a:r>
              <a:rPr lang="en-US" sz="2000" b="1" dirty="0">
                <a:latin typeface="Comic Sans MS" pitchFamily="66" charset="0"/>
              </a:rPr>
              <a:t>Reading Helper – 2 parents needed </a:t>
            </a:r>
            <a:r>
              <a:rPr lang="en-US" b="1" dirty="0">
                <a:latin typeface="Comic Sans MS" pitchFamily="66" charset="0"/>
              </a:rPr>
              <a:t>(1 time per week for 20-30 min.)</a:t>
            </a:r>
          </a:p>
          <a:p>
            <a:r>
              <a:rPr lang="en-US" sz="2000" b="1" dirty="0">
                <a:latin typeface="Comic Sans MS" pitchFamily="66" charset="0"/>
              </a:rPr>
              <a:t>Math tutor – 2 Parents needed (</a:t>
            </a:r>
            <a:r>
              <a:rPr lang="en-US" b="1" dirty="0">
                <a:latin typeface="Comic Sans MS" pitchFamily="66" charset="0"/>
              </a:rPr>
              <a:t>1 time per week for 20-30 min.)</a:t>
            </a:r>
          </a:p>
          <a:p>
            <a:r>
              <a:rPr lang="en-US" sz="2000" b="1" dirty="0">
                <a:latin typeface="Comic Sans MS" pitchFamily="66" charset="0"/>
              </a:rPr>
              <a:t>Copying – 1 parent (</a:t>
            </a:r>
            <a:r>
              <a:rPr lang="en-US" b="1" dirty="0">
                <a:latin typeface="Comic Sans MS" pitchFamily="66" charset="0"/>
              </a:rPr>
              <a:t>1 time per week – 45 minutes)</a:t>
            </a:r>
            <a:endParaRPr lang="en-US" sz="2000" b="1" dirty="0">
              <a:latin typeface="Comic Sans MS" pitchFamily="66" charset="0"/>
            </a:endParaRPr>
          </a:p>
          <a:p>
            <a:r>
              <a:rPr lang="en-US" sz="2000" b="1" dirty="0">
                <a:latin typeface="Comic Sans MS" pitchFamily="66" charset="0"/>
              </a:rPr>
              <a:t>Portfolio </a:t>
            </a:r>
            <a:r>
              <a:rPr lang="en-US" b="1" dirty="0">
                <a:latin typeface="Comic Sans MS" pitchFamily="66" charset="0"/>
              </a:rPr>
              <a:t>- (Once a month for 60 min.)</a:t>
            </a:r>
          </a:p>
          <a:p>
            <a:r>
              <a:rPr lang="en-US" b="1" dirty="0">
                <a:latin typeface="Comic Sans MS" pitchFamily="66" charset="0"/>
              </a:rPr>
              <a:t>Math Facts Helper- 1 parent (1 time per week for 45 minutes)</a:t>
            </a:r>
          </a:p>
          <a:p>
            <a:r>
              <a:rPr lang="en-US" b="1" dirty="0">
                <a:latin typeface="Comic Sans MS" pitchFamily="66" charset="0"/>
              </a:rPr>
              <a:t>At Home Helper- Pencil Sharpening and cutting (1 time per week for 45 minutes)</a:t>
            </a:r>
          </a:p>
          <a:p>
            <a:endParaRPr lang="en-US" b="1" dirty="0">
              <a:latin typeface="Comic Sans MS" pitchFamily="66" charset="0"/>
            </a:endParaRPr>
          </a:p>
          <a:p>
            <a:endParaRPr lang="en-US" b="1" dirty="0">
              <a:latin typeface="Comic Sans MS" pitchFamily="66" charset="0"/>
            </a:endParaRPr>
          </a:p>
          <a:p>
            <a:endParaRPr lang="en-US" dirty="0">
              <a:latin typeface="Comic Sans MS" pitchFamily="66" charset="0"/>
            </a:endParaRPr>
          </a:p>
        </p:txBody>
      </p:sp>
    </p:spTree>
    <p:extLst>
      <p:ext uri="{BB962C8B-B14F-4D97-AF65-F5344CB8AC3E}">
        <p14:creationId xmlns:p14="http://schemas.microsoft.com/office/powerpoint/2010/main" val="135866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563562"/>
          </a:xfrm>
          <a:solidFill>
            <a:schemeClr val="accent5">
              <a:lumMod val="20000"/>
              <a:lumOff val="80000"/>
            </a:schemeClr>
          </a:solidFill>
        </p:spPr>
        <p:txBody>
          <a:bodyPr>
            <a:normAutofit fontScale="90000"/>
          </a:bodyPr>
          <a:lstStyle/>
          <a:p>
            <a:r>
              <a:rPr lang="en-US" dirty="0"/>
              <a:t>Class Schedule</a:t>
            </a:r>
          </a:p>
        </p:txBody>
      </p:sp>
      <p:sp>
        <p:nvSpPr>
          <p:cNvPr id="3" name="Rectangle 2"/>
          <p:cNvSpPr/>
          <p:nvPr/>
        </p:nvSpPr>
        <p:spPr>
          <a:xfrm>
            <a:off x="762000" y="990600"/>
            <a:ext cx="7467600" cy="646331"/>
          </a:xfrm>
          <a:prstGeom prst="rect">
            <a:avLst/>
          </a:prstGeom>
        </p:spPr>
        <p:txBody>
          <a:bodyPr wrap="square">
            <a:spAutoFit/>
          </a:bodyPr>
          <a:lstStyle/>
          <a:p>
            <a:br>
              <a:rPr lang="en-US" dirty="0"/>
            </a:br>
            <a:endParaRPr lang="en-US" dirty="0"/>
          </a:p>
        </p:txBody>
      </p:sp>
      <p:sp>
        <p:nvSpPr>
          <p:cNvPr id="4" name="Rectangle 3">
            <a:extLst>
              <a:ext uri="{FF2B5EF4-FFF2-40B4-BE49-F238E27FC236}">
                <a16:creationId xmlns:a16="http://schemas.microsoft.com/office/drawing/2014/main" id="{A8119F2F-61DE-43C5-B344-DF818C048FC1}"/>
              </a:ext>
            </a:extLst>
          </p:cNvPr>
          <p:cNvSpPr/>
          <p:nvPr/>
        </p:nvSpPr>
        <p:spPr>
          <a:xfrm>
            <a:off x="1295400" y="2590800"/>
            <a:ext cx="5638800" cy="923330"/>
          </a:xfrm>
          <a:prstGeom prst="rect">
            <a:avLst/>
          </a:prstGeom>
        </p:spPr>
        <p:txBody>
          <a:bodyPr wrap="square">
            <a:spAutoFit/>
          </a:bodyPr>
          <a:lstStyle/>
          <a:p>
            <a:r>
              <a:rPr lang="en-US" dirty="0">
                <a:hlinkClick r:id="rId2"/>
              </a:rPr>
              <a:t>https://docs.google.com/document/d/100emE78VAbqTbASfp7mfihyJ809FiZYZ-_mwmCUqRiA/edit</a:t>
            </a:r>
            <a:endParaRPr lang="en-US" dirty="0"/>
          </a:p>
          <a:p>
            <a:endParaRPr lang="en-US" dirty="0"/>
          </a:p>
        </p:txBody>
      </p:sp>
    </p:spTree>
    <p:extLst>
      <p:ext uri="{BB962C8B-B14F-4D97-AF65-F5344CB8AC3E}">
        <p14:creationId xmlns:p14="http://schemas.microsoft.com/office/powerpoint/2010/main" val="347214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Google Classroom:</a:t>
            </a:r>
          </a:p>
        </p:txBody>
      </p:sp>
      <p:sp>
        <p:nvSpPr>
          <p:cNvPr id="3" name="TextBox 2"/>
          <p:cNvSpPr txBox="1"/>
          <p:nvPr/>
        </p:nvSpPr>
        <p:spPr>
          <a:xfrm>
            <a:off x="914400" y="2057400"/>
            <a:ext cx="7315200" cy="2862322"/>
          </a:xfrm>
          <a:prstGeom prst="rect">
            <a:avLst/>
          </a:prstGeom>
          <a:noFill/>
        </p:spPr>
        <p:txBody>
          <a:bodyPr wrap="square" rtlCol="0">
            <a:spAutoFit/>
          </a:bodyPr>
          <a:lstStyle/>
          <a:p>
            <a:r>
              <a:rPr lang="en-US" sz="2400" dirty="0"/>
              <a:t>We will be using Google Classroom this year.  All students will have access to our Google Classroom by logging on to Google using their email address.  Students will be able to access classroom assignments through Google Classroom and parents can view work that students have completed in class</a:t>
            </a:r>
            <a:r>
              <a:rPr lang="en-US" dirty="0"/>
              <a:t>.</a:t>
            </a:r>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778" y="4386322"/>
            <a:ext cx="4444444" cy="1588824"/>
          </a:xfrm>
          <a:prstGeom prst="rect">
            <a:avLst/>
          </a:prstGeom>
        </p:spPr>
      </p:pic>
    </p:spTree>
    <p:extLst>
      <p:ext uri="{BB962C8B-B14F-4D97-AF65-F5344CB8AC3E}">
        <p14:creationId xmlns:p14="http://schemas.microsoft.com/office/powerpoint/2010/main" val="250745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Class Website</a:t>
            </a:r>
            <a:br>
              <a:rPr lang="en-US" sz="3200" dirty="0"/>
            </a:br>
            <a:r>
              <a:rPr lang="en-US" sz="3200" dirty="0"/>
              <a:t>mrsporteclass.weebly.com</a:t>
            </a:r>
          </a:p>
        </p:txBody>
      </p:sp>
      <p:sp>
        <p:nvSpPr>
          <p:cNvPr id="8" name="Rectangle 7"/>
          <p:cNvSpPr/>
          <p:nvPr/>
        </p:nvSpPr>
        <p:spPr>
          <a:xfrm>
            <a:off x="1171003" y="2667000"/>
            <a:ext cx="7315200" cy="1200329"/>
          </a:xfrm>
          <a:prstGeom prst="rect">
            <a:avLst/>
          </a:prstGeom>
        </p:spPr>
        <p:txBody>
          <a:bodyPr wrap="square">
            <a:spAutoFit/>
          </a:bodyPr>
          <a:lstStyle/>
          <a:p>
            <a:r>
              <a:rPr lang="en-US" dirty="0"/>
              <a:t>Please visit our class website.  You can type in the web address or access it through the Olmsted Falls City School District website by clicking on Teachers’ Websites, Falls-Lenox, then finding my name.</a:t>
            </a:r>
          </a:p>
          <a:p>
            <a:r>
              <a:rPr lang="en-US" dirty="0"/>
              <a:t>On the website, you can find links for students and parents.</a:t>
            </a:r>
          </a:p>
        </p:txBody>
      </p:sp>
    </p:spTree>
    <p:extLst>
      <p:ext uri="{BB962C8B-B14F-4D97-AF65-F5344CB8AC3E}">
        <p14:creationId xmlns:p14="http://schemas.microsoft.com/office/powerpoint/2010/main" val="372869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seesaw">
            <a:extLst>
              <a:ext uri="{FF2B5EF4-FFF2-40B4-BE49-F238E27FC236}">
                <a16:creationId xmlns:a16="http://schemas.microsoft.com/office/drawing/2014/main" id="{EAF9684A-8AFB-4062-9043-73557ACF65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971800" cy="17118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AEC056-D221-4DE6-AB5E-429B4A76525A}"/>
              </a:ext>
            </a:extLst>
          </p:cNvPr>
          <p:cNvSpPr txBox="1"/>
          <p:nvPr/>
        </p:nvSpPr>
        <p:spPr>
          <a:xfrm>
            <a:off x="1295400" y="2895600"/>
            <a:ext cx="6477000" cy="3139321"/>
          </a:xfrm>
          <a:prstGeom prst="rect">
            <a:avLst/>
          </a:prstGeom>
          <a:noFill/>
        </p:spPr>
        <p:txBody>
          <a:bodyPr wrap="square" rtlCol="0">
            <a:spAutoFit/>
          </a:bodyPr>
          <a:lstStyle/>
          <a:p>
            <a:r>
              <a:rPr lang="en-US" dirty="0"/>
              <a:t>Seesaw is an interactive, digital portfolio that students will be using weekly in class.  Each student will have their own Seesaw portfolio that can be accessed using their Google email address.  Students will be able to post videos, pictures of their work, and comment on other students’ work while using Seesaw.  Parents can also subscribe to Seesaw to view and comment on all the wonderful work their child is doing each week.  I also will use Seesaw to post current updates and messages as well as pictures and videos of classroom activities.</a:t>
            </a:r>
          </a:p>
          <a:p>
            <a:r>
              <a:rPr lang="en-US" dirty="0"/>
              <a:t>Please plan on connecting to Seesaw and checking it weekly.  I will send home parent directions on how to access Seesaw during the first week of school.</a:t>
            </a:r>
          </a:p>
        </p:txBody>
      </p:sp>
    </p:spTree>
    <p:extLst>
      <p:ext uri="{BB962C8B-B14F-4D97-AF65-F5344CB8AC3E}">
        <p14:creationId xmlns:p14="http://schemas.microsoft.com/office/powerpoint/2010/main" val="3739914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leave…</a:t>
            </a:r>
          </a:p>
        </p:txBody>
      </p:sp>
      <p:sp>
        <p:nvSpPr>
          <p:cNvPr id="3" name="TextBox 2"/>
          <p:cNvSpPr txBox="1"/>
          <p:nvPr/>
        </p:nvSpPr>
        <p:spPr>
          <a:xfrm>
            <a:off x="685800" y="2438400"/>
            <a:ext cx="8001000" cy="3785652"/>
          </a:xfrm>
          <a:prstGeom prst="rect">
            <a:avLst/>
          </a:prstGeom>
          <a:noFill/>
        </p:spPr>
        <p:txBody>
          <a:bodyPr wrap="square" rtlCol="0">
            <a:spAutoFit/>
          </a:bodyPr>
          <a:lstStyle/>
          <a:p>
            <a:pPr marL="342900" indent="-342900">
              <a:buAutoNum type="arabicPeriod"/>
            </a:pPr>
            <a:r>
              <a:rPr lang="en-US" sz="2400" dirty="0"/>
              <a:t>Sign up for a conference time.</a:t>
            </a:r>
          </a:p>
          <a:p>
            <a:pPr marL="342900" indent="-342900">
              <a:buAutoNum type="arabicPeriod"/>
            </a:pPr>
            <a:r>
              <a:rPr lang="en-US" sz="2400" dirty="0"/>
              <a:t>Sign up to bring in party items for the Halloween and Valentine’s Day Party.</a:t>
            </a:r>
          </a:p>
          <a:p>
            <a:pPr marL="342900" indent="-342900">
              <a:buAutoNum type="arabicPeriod"/>
            </a:pPr>
            <a:r>
              <a:rPr lang="en-US" sz="2400" dirty="0"/>
              <a:t>Take a Wish List Item.</a:t>
            </a:r>
          </a:p>
          <a:p>
            <a:pPr marL="342900" indent="-342900">
              <a:buAutoNum type="arabicPeriod"/>
            </a:pPr>
            <a:r>
              <a:rPr lang="en-US" sz="2400" dirty="0"/>
              <a:t>Take all paperwork with you that was on your child’s desk.</a:t>
            </a:r>
          </a:p>
          <a:p>
            <a:endParaRPr lang="en-US" sz="2400" dirty="0"/>
          </a:p>
          <a:p>
            <a:endParaRPr lang="en-US" sz="2400" dirty="0"/>
          </a:p>
          <a:p>
            <a:endParaRPr lang="en-US" sz="2400" dirty="0"/>
          </a:p>
          <a:p>
            <a:r>
              <a:rPr lang="en-US" sz="2400" dirty="0"/>
              <a:t>Thank you so much for coming tonight.  I look forward to building a strong partnership with you and your child.</a:t>
            </a:r>
          </a:p>
        </p:txBody>
      </p:sp>
    </p:spTree>
    <p:extLst>
      <p:ext uri="{BB962C8B-B14F-4D97-AF65-F5344CB8AC3E}">
        <p14:creationId xmlns:p14="http://schemas.microsoft.com/office/powerpoint/2010/main" val="81330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a:solidFill>
            <a:schemeClr val="tx2">
              <a:lumMod val="40000"/>
              <a:lumOff val="60000"/>
            </a:schemeClr>
          </a:solidFill>
        </p:spPr>
        <p:txBody>
          <a:bodyPr/>
          <a:lstStyle/>
          <a:p>
            <a:r>
              <a:rPr lang="en-US" dirty="0"/>
              <a:t>Communication</a:t>
            </a:r>
          </a:p>
        </p:txBody>
      </p:sp>
      <p:pic>
        <p:nvPicPr>
          <p:cNvPr id="2051" name="Picture 3"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1594337"/>
            <a:ext cx="1131696" cy="11553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acy Petro\AppData\Local\Microsoft\Windows\Temporary Internet Files\Content.IE5\2RSX0LFX\MP9004225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3759" y="5486400"/>
            <a:ext cx="975122"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acy Petro\AppData\Local\Microsoft\Windows\Temporary Internet Files\Content.IE5\6811LQD6\MP90043095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33258"/>
            <a:ext cx="1336729" cy="1124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93929" y="2362199"/>
            <a:ext cx="6219830" cy="3785652"/>
          </a:xfrm>
          <a:prstGeom prst="rect">
            <a:avLst/>
          </a:prstGeom>
          <a:noFill/>
        </p:spPr>
        <p:txBody>
          <a:bodyPr wrap="square" rtlCol="0">
            <a:spAutoFit/>
          </a:bodyPr>
          <a:lstStyle/>
          <a:p>
            <a:r>
              <a:rPr lang="en-US" sz="2000" b="1" dirty="0">
                <a:latin typeface="Comic Sans MS" pitchFamily="66" charset="0"/>
              </a:rPr>
              <a:t>Communication is an important part of third grade success. I will communicate with you through a weekly newsletter. I will send a hard copy home every Monday. You can e-mail me any time at aporte@ofsc.net or call me at 440-427-6497. You can also write me notes in the assignment notebook/planner, I check them every morning. I will check phone messages at, the end of the school day.  I will also check my e-mail at lunch time and at the end of the school day.*Email is the best way to contact me!</a:t>
            </a:r>
          </a:p>
        </p:txBody>
      </p:sp>
      <p:pic>
        <p:nvPicPr>
          <p:cNvPr id="1026" name="Picture 2" descr="IPhone 5s.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4337"/>
            <a:ext cx="9525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9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cstate="print"/>
            <a:tile tx="0" ty="0" sx="100000" sy="100000" flip="none" algn="tl"/>
          </a:blipFill>
        </p:spPr>
        <p:txBody>
          <a:bodyPr/>
          <a:lstStyle/>
          <a:p>
            <a:r>
              <a:rPr lang="en-US" dirty="0"/>
              <a:t>Class List</a:t>
            </a:r>
          </a:p>
        </p:txBody>
      </p:sp>
      <p:sp>
        <p:nvSpPr>
          <p:cNvPr id="3" name="Rectangle 2"/>
          <p:cNvSpPr/>
          <p:nvPr/>
        </p:nvSpPr>
        <p:spPr>
          <a:xfrm>
            <a:off x="1295400" y="-633650"/>
            <a:ext cx="6858000" cy="7817525"/>
          </a:xfrm>
          <a:prstGeom prst="rect">
            <a:avLst/>
          </a:prstGeom>
        </p:spPr>
        <p:txBody>
          <a:bodyPr wrap="square">
            <a:spAutoFit/>
          </a:bodyPr>
          <a:lstStyle/>
          <a:p>
            <a:r>
              <a:rPr lang="en-US" dirty="0"/>
              <a:t>Class List Mrs. Porte 2016-2017</a:t>
            </a:r>
          </a:p>
          <a:p>
            <a:endParaRPr lang="en-US" dirty="0"/>
          </a:p>
          <a:p>
            <a:endParaRPr lang="en-US" dirty="0"/>
          </a:p>
          <a:p>
            <a:endParaRPr lang="en-US" dirty="0"/>
          </a:p>
          <a:p>
            <a:pPr algn="ctr"/>
            <a:endParaRPr lang="en-US" sz="1600" dirty="0"/>
          </a:p>
          <a:p>
            <a:pPr algn="ctr"/>
            <a:endParaRPr lang="en-US" sz="1600" dirty="0"/>
          </a:p>
          <a:p>
            <a:pPr algn="ctr"/>
            <a:endParaRPr lang="en-US" sz="1600" dirty="0"/>
          </a:p>
          <a:p>
            <a:pPr algn="ctr"/>
            <a:endParaRPr lang="en-US" sz="16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200" dirty="0"/>
              <a:t>Claire Binder</a:t>
            </a:r>
          </a:p>
          <a:p>
            <a:pPr algn="ctr"/>
            <a:r>
              <a:rPr lang="en-US" sz="1200" dirty="0"/>
              <a:t>Adam Coyne</a:t>
            </a:r>
          </a:p>
          <a:p>
            <a:pPr algn="ctr"/>
            <a:r>
              <a:rPr lang="en-US" sz="1200" dirty="0"/>
              <a:t>Carli Dailey</a:t>
            </a:r>
          </a:p>
          <a:p>
            <a:pPr algn="ctr"/>
            <a:r>
              <a:rPr lang="en-US" sz="1200" dirty="0"/>
              <a:t>Marissa </a:t>
            </a:r>
            <a:r>
              <a:rPr lang="en-US" sz="1200" dirty="0" err="1"/>
              <a:t>DeCaprio</a:t>
            </a:r>
            <a:endParaRPr lang="en-US" sz="1200" dirty="0"/>
          </a:p>
          <a:p>
            <a:pPr algn="ctr"/>
            <a:r>
              <a:rPr lang="en-US" sz="1200" dirty="0" err="1"/>
              <a:t>Aubrina</a:t>
            </a:r>
            <a:r>
              <a:rPr lang="en-US" sz="1200" dirty="0"/>
              <a:t> </a:t>
            </a:r>
            <a:r>
              <a:rPr lang="en-US" sz="1200" dirty="0" err="1"/>
              <a:t>Duskey</a:t>
            </a:r>
            <a:endParaRPr lang="en-US" sz="1200" dirty="0"/>
          </a:p>
          <a:p>
            <a:pPr algn="ctr"/>
            <a:r>
              <a:rPr lang="en-US" sz="1200" dirty="0"/>
              <a:t>Nicholas </a:t>
            </a:r>
            <a:r>
              <a:rPr lang="en-US" sz="1200" dirty="0" err="1"/>
              <a:t>Elswick</a:t>
            </a:r>
            <a:endParaRPr lang="en-US" sz="1200" dirty="0"/>
          </a:p>
          <a:p>
            <a:pPr algn="ctr"/>
            <a:r>
              <a:rPr lang="en-US" sz="1200" dirty="0"/>
              <a:t>Nate </a:t>
            </a:r>
            <a:r>
              <a:rPr lang="en-US" sz="1200" dirty="0" err="1"/>
              <a:t>Erderlack</a:t>
            </a:r>
            <a:endParaRPr lang="en-US" sz="1200" dirty="0"/>
          </a:p>
          <a:p>
            <a:pPr algn="ctr"/>
            <a:r>
              <a:rPr lang="en-US" sz="1200" dirty="0"/>
              <a:t>Ethan </a:t>
            </a:r>
            <a:r>
              <a:rPr lang="en-US" sz="1200" dirty="0" err="1"/>
              <a:t>Fekete</a:t>
            </a:r>
            <a:endParaRPr lang="en-US" sz="1200" dirty="0"/>
          </a:p>
          <a:p>
            <a:pPr algn="ctr"/>
            <a:r>
              <a:rPr lang="en-US" sz="1200" dirty="0"/>
              <a:t>Edward Greenfield</a:t>
            </a:r>
          </a:p>
          <a:p>
            <a:pPr algn="ctr"/>
            <a:r>
              <a:rPr lang="en-US" sz="1200" dirty="0"/>
              <a:t>Shabby Hamad</a:t>
            </a:r>
          </a:p>
          <a:p>
            <a:pPr algn="ctr"/>
            <a:r>
              <a:rPr lang="en-US" sz="1200" dirty="0"/>
              <a:t>Aubrey Jones</a:t>
            </a:r>
          </a:p>
          <a:p>
            <a:pPr algn="ctr"/>
            <a:r>
              <a:rPr lang="en-US" sz="1200" dirty="0"/>
              <a:t>Ben </a:t>
            </a:r>
            <a:r>
              <a:rPr lang="en-US" sz="1200" dirty="0" err="1"/>
              <a:t>Komitau</a:t>
            </a:r>
            <a:endParaRPr lang="en-US" sz="1200" dirty="0"/>
          </a:p>
          <a:p>
            <a:pPr algn="ctr"/>
            <a:r>
              <a:rPr lang="en-US" sz="1200" dirty="0"/>
              <a:t>Jacob </a:t>
            </a:r>
            <a:r>
              <a:rPr lang="en-US" sz="1200" dirty="0" err="1"/>
              <a:t>Komitau</a:t>
            </a:r>
            <a:endParaRPr lang="en-US" sz="1200" dirty="0"/>
          </a:p>
          <a:p>
            <a:pPr algn="ctr"/>
            <a:r>
              <a:rPr lang="en-US" sz="1200" dirty="0"/>
              <a:t>Claire Mallory</a:t>
            </a:r>
          </a:p>
          <a:p>
            <a:pPr algn="ctr"/>
            <a:r>
              <a:rPr lang="en-US" sz="1200" dirty="0"/>
              <a:t>Bradley Miller</a:t>
            </a:r>
          </a:p>
          <a:p>
            <a:pPr algn="ctr"/>
            <a:r>
              <a:rPr lang="en-US" sz="1200" dirty="0"/>
              <a:t>David </a:t>
            </a:r>
            <a:r>
              <a:rPr lang="en-US" sz="1200" dirty="0" err="1"/>
              <a:t>Monyak</a:t>
            </a:r>
            <a:endParaRPr lang="en-US" sz="1200" dirty="0"/>
          </a:p>
          <a:p>
            <a:pPr algn="ctr"/>
            <a:r>
              <a:rPr lang="en-US" sz="1200" dirty="0"/>
              <a:t>Nathan Smith</a:t>
            </a:r>
          </a:p>
          <a:p>
            <a:pPr algn="ctr"/>
            <a:r>
              <a:rPr lang="en-US" sz="1200" dirty="0"/>
              <a:t>Penelope Smith</a:t>
            </a:r>
          </a:p>
          <a:p>
            <a:pPr algn="ctr"/>
            <a:r>
              <a:rPr lang="en-US" sz="1200" dirty="0"/>
              <a:t>Kallie Sperling</a:t>
            </a:r>
          </a:p>
          <a:p>
            <a:pPr algn="ctr"/>
            <a:r>
              <a:rPr lang="en-US" sz="1200" dirty="0"/>
              <a:t>Olivia </a:t>
            </a:r>
            <a:r>
              <a:rPr lang="en-US" sz="1200" dirty="0" err="1"/>
              <a:t>Strekel</a:t>
            </a:r>
            <a:endParaRPr lang="en-US" sz="1200" dirty="0"/>
          </a:p>
          <a:p>
            <a:pPr algn="ctr"/>
            <a:r>
              <a:rPr lang="en-US" sz="1200" dirty="0" err="1"/>
              <a:t>Swarika</a:t>
            </a:r>
            <a:r>
              <a:rPr lang="en-US" sz="1200" dirty="0"/>
              <a:t> </a:t>
            </a:r>
            <a:r>
              <a:rPr lang="en-US" sz="1200" dirty="0" err="1"/>
              <a:t>Totapolly</a:t>
            </a:r>
            <a:endParaRPr lang="en-US" sz="1200" dirty="0"/>
          </a:p>
          <a:p>
            <a:pPr algn="ctr"/>
            <a:br>
              <a:rPr lang="en-US" sz="1200" dirty="0"/>
            </a:br>
            <a:endParaRPr lang="en-US" sz="1200" dirty="0"/>
          </a:p>
          <a:p>
            <a:pPr algn="ctr"/>
            <a:endParaRPr lang="en-US" sz="1200" dirty="0"/>
          </a:p>
          <a:p>
            <a:endParaRPr lang="en-US" dirty="0"/>
          </a:p>
        </p:txBody>
      </p:sp>
    </p:spTree>
    <p:extLst>
      <p:ext uri="{BB962C8B-B14F-4D97-AF65-F5344CB8AC3E}">
        <p14:creationId xmlns:p14="http://schemas.microsoft.com/office/powerpoint/2010/main" val="260011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a:t>Transportation</a:t>
            </a:r>
          </a:p>
        </p:txBody>
      </p:sp>
      <p:sp>
        <p:nvSpPr>
          <p:cNvPr id="3" name="TextBox 2"/>
          <p:cNvSpPr txBox="1"/>
          <p:nvPr/>
        </p:nvSpPr>
        <p:spPr>
          <a:xfrm>
            <a:off x="609600" y="1905000"/>
            <a:ext cx="8153400" cy="2554545"/>
          </a:xfrm>
          <a:prstGeom prst="rect">
            <a:avLst/>
          </a:prstGeom>
          <a:solidFill>
            <a:schemeClr val="bg1">
              <a:lumMod val="95000"/>
            </a:schemeClr>
          </a:solidFill>
        </p:spPr>
        <p:txBody>
          <a:bodyPr wrap="square" rtlCol="0">
            <a:spAutoFit/>
          </a:bodyPr>
          <a:lstStyle/>
          <a:p>
            <a:r>
              <a:rPr lang="en-US" sz="2000" b="1" dirty="0">
                <a:latin typeface="Comic Sans MS" pitchFamily="66" charset="0"/>
              </a:rPr>
              <a:t>If your child is going home a different way than usual, you must write a note to school. This note will be sent to the office, then returned to the classroom.  If we do not have this note the child must take their normal route home. </a:t>
            </a:r>
          </a:p>
          <a:p>
            <a:r>
              <a:rPr lang="en-US" sz="2000" b="1" dirty="0">
                <a:latin typeface="Comic Sans MS" pitchFamily="66" charset="0"/>
              </a:rPr>
              <a:t>Your child’s safety is of upmost concern for Falls-Lenox. This is why we do not accept phone calls, faxes and relayed messages. </a:t>
            </a:r>
          </a:p>
          <a:p>
            <a:r>
              <a:rPr lang="en-US" sz="2000" b="1" dirty="0">
                <a:latin typeface="Comic Sans MS" pitchFamily="66" charset="0"/>
              </a:rPr>
              <a:t>Thank you for helping us keep your child safe and secure!</a:t>
            </a:r>
          </a:p>
        </p:txBody>
      </p:sp>
    </p:spTree>
    <p:extLst>
      <p:ext uri="{BB962C8B-B14F-4D97-AF65-F5344CB8AC3E}">
        <p14:creationId xmlns:p14="http://schemas.microsoft.com/office/powerpoint/2010/main" val="362990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t>
            </a:r>
          </a:p>
        </p:txBody>
      </p:sp>
      <p:sp>
        <p:nvSpPr>
          <p:cNvPr id="3" name="Content Placeholder 2"/>
          <p:cNvSpPr>
            <a:spLocks noGrp="1"/>
          </p:cNvSpPr>
          <p:nvPr>
            <p:ph sz="half" idx="1"/>
          </p:nvPr>
        </p:nvSpPr>
        <p:spPr>
          <a:xfrm>
            <a:off x="1179576" y="2487168"/>
            <a:ext cx="3465576" cy="3447288"/>
          </a:xfrm>
          <a:solidFill>
            <a:schemeClr val="accent4">
              <a:lumMod val="40000"/>
              <a:lumOff val="60000"/>
            </a:schemeClr>
          </a:solidFill>
        </p:spPr>
        <p:txBody>
          <a:bodyPr>
            <a:normAutofit fontScale="85000" lnSpcReduction="10000"/>
          </a:bodyPr>
          <a:lstStyle/>
          <a:p>
            <a:r>
              <a:rPr lang="en-US" dirty="0"/>
              <a:t>Snacks</a:t>
            </a:r>
          </a:p>
          <a:p>
            <a:pPr marL="0" indent="0">
              <a:buNone/>
            </a:pPr>
            <a:r>
              <a:rPr lang="en-US" sz="2400" dirty="0"/>
              <a:t>We will have a quick daily snack at 8:50 am. Please try to provide a snack each day. The students have almost four hours between breakfast and lunch and need the energy boost. Students can bring in a water bottle </a:t>
            </a:r>
            <a:r>
              <a:rPr lang="en-US" dirty="0"/>
              <a:t>if they use it responsibly</a:t>
            </a:r>
            <a:r>
              <a:rPr lang="en-US" sz="2400" dirty="0"/>
              <a:t>. If the snack requires a spoon or fork, please pack them.  </a:t>
            </a:r>
          </a:p>
        </p:txBody>
      </p:sp>
      <p:sp>
        <p:nvSpPr>
          <p:cNvPr id="4" name="Content Placeholder 3"/>
          <p:cNvSpPr>
            <a:spLocks noGrp="1"/>
          </p:cNvSpPr>
          <p:nvPr>
            <p:ph sz="half" idx="2"/>
          </p:nvPr>
        </p:nvSpPr>
        <p:spPr>
          <a:solidFill>
            <a:schemeClr val="accent5">
              <a:lumMod val="20000"/>
              <a:lumOff val="80000"/>
            </a:schemeClr>
          </a:solidFill>
        </p:spPr>
        <p:txBody>
          <a:bodyPr>
            <a:normAutofit lnSpcReduction="10000"/>
          </a:bodyPr>
          <a:lstStyle/>
          <a:p>
            <a:r>
              <a:rPr lang="en-US" dirty="0"/>
              <a:t>Lunch</a:t>
            </a:r>
          </a:p>
          <a:p>
            <a:pPr marL="0" indent="0">
              <a:buNone/>
            </a:pPr>
            <a:r>
              <a:rPr lang="en-US" sz="2400" dirty="0"/>
              <a:t>The students eat lunch at 11:10. The students may pack a lunch or buy a school lunch. </a:t>
            </a:r>
            <a:r>
              <a:rPr lang="en-US" dirty="0"/>
              <a:t>Lunch menus are available on the district website</a:t>
            </a:r>
            <a:r>
              <a:rPr lang="en-US" sz="2400" dirty="0"/>
              <a:t>. Please pack items that are easily opened by your child. </a:t>
            </a:r>
          </a:p>
        </p:txBody>
      </p:sp>
      <p:pic>
        <p:nvPicPr>
          <p:cNvPr id="4098" name="Picture 2" descr="C:\Users\Stacy Petro\AppData\Local\Microsoft\Windows\Temporary Internet Files\Content.IE5\H1Y2R3QB\MP9004393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3172"/>
            <a:ext cx="1600200" cy="106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0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Important Times!</a:t>
            </a:r>
          </a:p>
        </p:txBody>
      </p:sp>
      <p:sp>
        <p:nvSpPr>
          <p:cNvPr id="3" name="Text Placeholder 2"/>
          <p:cNvSpPr>
            <a:spLocks noGrp="1"/>
          </p:cNvSpPr>
          <p:nvPr>
            <p:ph type="body" idx="1"/>
          </p:nvPr>
        </p:nvSpPr>
        <p:spPr/>
        <p:txBody>
          <a:bodyPr/>
          <a:lstStyle/>
          <a:p>
            <a:r>
              <a:rPr lang="en-US" dirty="0"/>
              <a:t>Bulldog Best </a:t>
            </a:r>
          </a:p>
        </p:txBody>
      </p:sp>
      <p:sp>
        <p:nvSpPr>
          <p:cNvPr id="4" name="Content Placeholder 3"/>
          <p:cNvSpPr>
            <a:spLocks noGrp="1"/>
          </p:cNvSpPr>
          <p:nvPr>
            <p:ph sz="half" idx="2"/>
          </p:nvPr>
        </p:nvSpPr>
        <p:spPr>
          <a:solidFill>
            <a:schemeClr val="accent3">
              <a:lumMod val="40000"/>
              <a:lumOff val="60000"/>
            </a:schemeClr>
          </a:solidFill>
        </p:spPr>
        <p:txBody>
          <a:bodyPr>
            <a:normAutofit fontScale="77500" lnSpcReduction="20000"/>
          </a:bodyPr>
          <a:lstStyle/>
          <a:p>
            <a:r>
              <a:rPr lang="en-US" dirty="0"/>
              <a:t>Each week, a student will be chosen as the Bulldog Best for our class.  Students are picked for exceeding the school and class expectations of being safe, respectful, and responsible.  They will have their name on the announcements, get their picture taken, and receive a certificate.</a:t>
            </a:r>
          </a:p>
        </p:txBody>
      </p:sp>
      <p:sp>
        <p:nvSpPr>
          <p:cNvPr id="5" name="Text Placeholder 4"/>
          <p:cNvSpPr>
            <a:spLocks noGrp="1"/>
          </p:cNvSpPr>
          <p:nvPr>
            <p:ph type="body" sz="quarter" idx="3"/>
          </p:nvPr>
        </p:nvSpPr>
        <p:spPr/>
        <p:txBody>
          <a:bodyPr/>
          <a:lstStyle/>
          <a:p>
            <a:r>
              <a:rPr lang="en-US" dirty="0"/>
              <a:t>Birthdays</a:t>
            </a:r>
          </a:p>
        </p:txBody>
      </p:sp>
      <p:sp>
        <p:nvSpPr>
          <p:cNvPr id="6" name="Content Placeholder 5"/>
          <p:cNvSpPr>
            <a:spLocks noGrp="1"/>
          </p:cNvSpPr>
          <p:nvPr>
            <p:ph sz="quarter" idx="4"/>
          </p:nvPr>
        </p:nvSpPr>
        <p:spPr>
          <a:solidFill>
            <a:schemeClr val="accent6">
              <a:lumMod val="40000"/>
              <a:lumOff val="60000"/>
            </a:schemeClr>
          </a:solidFill>
        </p:spPr>
        <p:txBody>
          <a:bodyPr>
            <a:normAutofit fontScale="62500" lnSpcReduction="20000"/>
          </a:bodyPr>
          <a:lstStyle/>
          <a:p>
            <a:r>
              <a:rPr lang="en-US" dirty="0"/>
              <a:t>You may want to send in a small treat to celebrate your child’s birthday. Please notify me a head of time and send in all of the supplies needed to serve and enjoy the treat.  We will also sing to your child. If students are having parties outside of school, please do not send the invitations to school unless the whole class is invited. This will save hurt feelings. If your child has a summer birthday we will celebrate their birthdays in May.</a:t>
            </a:r>
          </a:p>
        </p:txBody>
      </p:sp>
      <p:pic>
        <p:nvPicPr>
          <p:cNvPr id="5122" name="Picture 2" descr="C:\Users\Stacy Petro\AppData\Local\Microsoft\Windows\Temporary Internet Files\Content.IE5\6811LQD6\MP9004386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1447800" y="1415688"/>
            <a:ext cx="990600" cy="65945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acy Petro\AppData\Local\Microsoft\Windows\Temporary Internet Files\Content.IE5\2RSX0LFX\MP9001753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450" y="1423709"/>
            <a:ext cx="971550" cy="66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5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dirty="0"/>
              <a:t>Homework/Assignment Notebooks</a:t>
            </a:r>
          </a:p>
        </p:txBody>
      </p:sp>
      <p:sp>
        <p:nvSpPr>
          <p:cNvPr id="3" name="TextBox 2"/>
          <p:cNvSpPr txBox="1"/>
          <p:nvPr/>
        </p:nvSpPr>
        <p:spPr>
          <a:xfrm>
            <a:off x="347132" y="1981200"/>
            <a:ext cx="8458200" cy="3970318"/>
          </a:xfrm>
          <a:prstGeom prst="rect">
            <a:avLst/>
          </a:prstGeom>
          <a:solidFill>
            <a:schemeClr val="accent3">
              <a:lumMod val="20000"/>
              <a:lumOff val="80000"/>
            </a:schemeClr>
          </a:solidFill>
        </p:spPr>
        <p:txBody>
          <a:bodyPr wrap="square" rtlCol="0">
            <a:spAutoFit/>
          </a:bodyPr>
          <a:lstStyle/>
          <a:p>
            <a:endParaRPr lang="en-US" dirty="0">
              <a:latin typeface="Comic Sans MS" pitchFamily="66" charset="0"/>
            </a:endParaRPr>
          </a:p>
          <a:p>
            <a:endParaRPr lang="en-US" dirty="0">
              <a:latin typeface="Comic Sans MS" pitchFamily="66" charset="0"/>
            </a:endParaRPr>
          </a:p>
          <a:p>
            <a:r>
              <a:rPr lang="en-US" dirty="0">
                <a:latin typeface="Comic Sans MS" pitchFamily="66" charset="0"/>
              </a:rPr>
              <a:t>The binder and assignment notebook system is designed to help your third grader with organization and accountability. When students know what is expected and have a place for things they are successful and well prepared.</a:t>
            </a:r>
          </a:p>
          <a:p>
            <a:r>
              <a:rPr lang="en-US" dirty="0">
                <a:latin typeface="Comic Sans MS" pitchFamily="66" charset="0"/>
              </a:rPr>
              <a:t>It is important that students return homework everyday but if your child is unable to complete his/her homework occasionally I understand. Please note that homework time should not exceed 30 minutes (excluding reading).  If your child cannot complete the homework within thirty minutes, I will be available to help them with it at school the next day.  Homework is meant to be practice and should not be a source of frustration for your child.  The following schedule is a typical week’s worth of homework: </a:t>
            </a:r>
          </a:p>
          <a:p>
            <a:endParaRPr lang="en-US" dirty="0">
              <a:latin typeface="Comic Sans MS" pitchFamily="66" charset="0"/>
            </a:endParaRPr>
          </a:p>
          <a:p>
            <a:endParaRPr lang="en-US" b="1" dirty="0">
              <a:latin typeface="Comic Sans MS" pitchFamily="66" charset="0"/>
            </a:endParaRPr>
          </a:p>
        </p:txBody>
      </p:sp>
    </p:spTree>
    <p:extLst>
      <p:ext uri="{BB962C8B-B14F-4D97-AF65-F5344CB8AC3E}">
        <p14:creationId xmlns:p14="http://schemas.microsoft.com/office/powerpoint/2010/main" val="32910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pPr lvl="0">
              <a:spcBef>
                <a:spcPts val="0"/>
              </a:spcBef>
            </a:pPr>
            <a:br>
              <a:rPr lang="en-US" dirty="0"/>
            </a:br>
            <a:br>
              <a:rPr lang="en-US" dirty="0"/>
            </a:br>
            <a:br>
              <a:rPr lang="en-US" dirty="0"/>
            </a:br>
            <a:br>
              <a:rPr lang="en-US" dirty="0"/>
            </a:br>
            <a:r>
              <a:rPr lang="en-US" dirty="0"/>
              <a:t>Homework Schedule:</a:t>
            </a:r>
            <a:br>
              <a:rPr lang="en-US" dirty="0"/>
            </a:br>
            <a:br>
              <a:rPr lang="en-US" dirty="0"/>
            </a:br>
            <a:br>
              <a:rPr lang="en-US" dirty="0"/>
            </a:br>
            <a:br>
              <a:rPr lang="en-US" dirty="0"/>
            </a:br>
            <a:br>
              <a:rPr lang="en-US" dirty="0"/>
            </a:br>
            <a:r>
              <a:rPr lang="en-US" dirty="0"/>
              <a:t>Homework Schedule:</a:t>
            </a:r>
            <a:br>
              <a:rPr lang="en-US" dirty="0"/>
            </a:br>
            <a:br>
              <a:rPr lang="en-US" dirty="0"/>
            </a:br>
            <a:br>
              <a:rPr lang="en-US" dirty="0"/>
            </a:br>
            <a:r>
              <a:rPr lang="en-US" sz="1600" b="1" dirty="0">
                <a:solidFill>
                  <a:prstClr val="black"/>
                </a:solidFill>
                <a:latin typeface="Comic Sans MS" pitchFamily="66" charset="0"/>
                <a:ea typeface="+mn-ea"/>
                <a:cs typeface="+mn-cs"/>
              </a:rPr>
              <a:t>BDL</a:t>
            </a:r>
            <a:r>
              <a:rPr lang="en-US" sz="1600" dirty="0">
                <a:solidFill>
                  <a:prstClr val="black"/>
                </a:solidFill>
                <a:latin typeface="Comic Sans MS" pitchFamily="66" charset="0"/>
                <a:ea typeface="+mn-ea"/>
                <a:cs typeface="+mn-cs"/>
              </a:rPr>
              <a:t> – (Bull Dog Log) Students need to read AND record each night. They will record the book and time read. Parents will help record the minutes to date because students earn stickers each time they read 200 minutes. Parents  must also sign their BDL each night. Another VERY important requirement on the BDL is practicing math fact fluency and spelling. This should take place and be recorded </a:t>
            </a:r>
            <a:r>
              <a:rPr lang="en-US" sz="1600" b="1" dirty="0">
                <a:solidFill>
                  <a:prstClr val="black"/>
                </a:solidFill>
                <a:latin typeface="Comic Sans MS" pitchFamily="66" charset="0"/>
                <a:ea typeface="+mn-ea"/>
                <a:cs typeface="+mn-cs"/>
              </a:rPr>
              <a:t>at least three nights a week</a:t>
            </a:r>
            <a:r>
              <a:rPr lang="en-US" sz="1600" dirty="0">
                <a:solidFill>
                  <a:prstClr val="black"/>
                </a:solidFill>
                <a:latin typeface="Comic Sans MS" pitchFamily="66" charset="0"/>
                <a:ea typeface="+mn-ea"/>
                <a:cs typeface="+mn-cs"/>
              </a:rPr>
              <a:t>.</a:t>
            </a:r>
            <a:br>
              <a:rPr lang="en-US" sz="1600" dirty="0">
                <a:solidFill>
                  <a:prstClr val="black"/>
                </a:solidFill>
                <a:latin typeface="Comic Sans MS" pitchFamily="66" charset="0"/>
                <a:ea typeface="+mn-ea"/>
                <a:cs typeface="+mn-cs"/>
              </a:rPr>
            </a:br>
            <a:br>
              <a:rPr lang="en-US" sz="1600" dirty="0">
                <a:solidFill>
                  <a:prstClr val="black"/>
                </a:solidFill>
                <a:latin typeface="Comic Sans MS" pitchFamily="66" charset="0"/>
                <a:ea typeface="+mn-ea"/>
                <a:cs typeface="+mn-cs"/>
              </a:rPr>
            </a:br>
            <a:r>
              <a:rPr lang="en-US" sz="1800" b="1" dirty="0">
                <a:solidFill>
                  <a:prstClr val="black"/>
                </a:solidFill>
                <a:latin typeface="Comic Sans MS" pitchFamily="66" charset="0"/>
                <a:ea typeface="+mn-ea"/>
                <a:cs typeface="+mn-cs"/>
              </a:rPr>
              <a:t>Monday –</a:t>
            </a:r>
            <a:r>
              <a:rPr lang="en-US" sz="1800" dirty="0">
                <a:solidFill>
                  <a:prstClr val="black"/>
                </a:solidFill>
                <a:latin typeface="Comic Sans MS" pitchFamily="66" charset="0"/>
                <a:ea typeface="+mn-ea"/>
                <a:cs typeface="+mn-cs"/>
              </a:rPr>
              <a:t> BDL, Reading Comprehension</a:t>
            </a:r>
            <a:br>
              <a:rPr lang="en-US" sz="1800" dirty="0">
                <a:solidFill>
                  <a:prstClr val="black"/>
                </a:solidFill>
                <a:latin typeface="Comic Sans MS" pitchFamily="66" charset="0"/>
                <a:ea typeface="+mn-ea"/>
                <a:cs typeface="+mn-cs"/>
              </a:rPr>
            </a:br>
            <a:r>
              <a:rPr lang="en-US" sz="1800" b="1" dirty="0">
                <a:solidFill>
                  <a:prstClr val="black"/>
                </a:solidFill>
                <a:latin typeface="Comic Sans MS" pitchFamily="66" charset="0"/>
                <a:ea typeface="+mn-ea"/>
                <a:cs typeface="+mn-cs"/>
              </a:rPr>
              <a:t>Tuesday – </a:t>
            </a:r>
            <a:r>
              <a:rPr lang="en-US" sz="1800" dirty="0">
                <a:solidFill>
                  <a:prstClr val="black"/>
                </a:solidFill>
                <a:latin typeface="Comic Sans MS" pitchFamily="66" charset="0"/>
                <a:ea typeface="+mn-ea"/>
                <a:cs typeface="+mn-cs"/>
              </a:rPr>
              <a:t>BDL, Bridges Math practice</a:t>
            </a:r>
            <a:br>
              <a:rPr lang="en-US" sz="1800" dirty="0">
                <a:solidFill>
                  <a:prstClr val="black"/>
                </a:solidFill>
                <a:latin typeface="Comic Sans MS" pitchFamily="66" charset="0"/>
                <a:ea typeface="+mn-ea"/>
                <a:cs typeface="+mn-cs"/>
              </a:rPr>
            </a:br>
            <a:r>
              <a:rPr lang="en-US" sz="1800" b="1" dirty="0">
                <a:solidFill>
                  <a:prstClr val="black"/>
                </a:solidFill>
                <a:latin typeface="Comic Sans MS" pitchFamily="66" charset="0"/>
                <a:ea typeface="+mn-ea"/>
                <a:cs typeface="+mn-cs"/>
              </a:rPr>
              <a:t>Wednesday – </a:t>
            </a:r>
            <a:r>
              <a:rPr lang="en-US" sz="1800" dirty="0">
                <a:solidFill>
                  <a:prstClr val="black"/>
                </a:solidFill>
                <a:latin typeface="Comic Sans MS" pitchFamily="66" charset="0"/>
                <a:ea typeface="+mn-ea"/>
                <a:cs typeface="+mn-cs"/>
              </a:rPr>
              <a:t>BDL</a:t>
            </a:r>
            <a:br>
              <a:rPr lang="en-US" sz="1800" dirty="0">
                <a:solidFill>
                  <a:prstClr val="black"/>
                </a:solidFill>
                <a:latin typeface="Comic Sans MS" pitchFamily="66" charset="0"/>
                <a:ea typeface="+mn-ea"/>
                <a:cs typeface="+mn-cs"/>
              </a:rPr>
            </a:br>
            <a:r>
              <a:rPr lang="en-US" sz="1800" b="1" dirty="0">
                <a:solidFill>
                  <a:prstClr val="black"/>
                </a:solidFill>
                <a:latin typeface="Comic Sans MS" pitchFamily="66" charset="0"/>
                <a:ea typeface="+mn-ea"/>
                <a:cs typeface="+mn-cs"/>
              </a:rPr>
              <a:t>Thursday – </a:t>
            </a:r>
            <a:r>
              <a:rPr lang="en-US" sz="1800" dirty="0">
                <a:solidFill>
                  <a:prstClr val="black"/>
                </a:solidFill>
                <a:latin typeface="Comic Sans MS" pitchFamily="66" charset="0"/>
                <a:ea typeface="+mn-ea"/>
                <a:cs typeface="+mn-cs"/>
              </a:rPr>
              <a:t>BDL, Bridges Math practice</a:t>
            </a:r>
            <a:br>
              <a:rPr lang="en-US" sz="1800" dirty="0">
                <a:solidFill>
                  <a:prstClr val="black"/>
                </a:solidFill>
                <a:latin typeface="Comic Sans MS" pitchFamily="66" charset="0"/>
                <a:ea typeface="+mn-ea"/>
                <a:cs typeface="+mn-cs"/>
              </a:rPr>
            </a:br>
            <a:r>
              <a:rPr lang="en-US" sz="1800" b="1" dirty="0">
                <a:solidFill>
                  <a:prstClr val="black"/>
                </a:solidFill>
                <a:latin typeface="Comic Sans MS" pitchFamily="66" charset="0"/>
                <a:ea typeface="+mn-ea"/>
                <a:cs typeface="+mn-cs"/>
              </a:rPr>
              <a:t>Friday-Sunday-</a:t>
            </a:r>
            <a:r>
              <a:rPr lang="en-US" sz="1800" dirty="0">
                <a:solidFill>
                  <a:prstClr val="black"/>
                </a:solidFill>
                <a:latin typeface="Comic Sans MS" pitchFamily="66" charset="0"/>
                <a:ea typeface="+mn-ea"/>
                <a:cs typeface="+mn-cs"/>
              </a:rPr>
              <a:t>BDL</a:t>
            </a:r>
            <a:br>
              <a:rPr lang="en-US" sz="1800" dirty="0">
                <a:solidFill>
                  <a:prstClr val="black"/>
                </a:solidFill>
                <a:latin typeface="Comic Sans MS" pitchFamily="66" charset="0"/>
                <a:ea typeface="+mn-ea"/>
                <a:cs typeface="+mn-cs"/>
              </a:rPr>
            </a:br>
            <a:br>
              <a:rPr lang="en-US" sz="1800" dirty="0">
                <a:solidFill>
                  <a:prstClr val="black"/>
                </a:solidFill>
                <a:latin typeface="Comic Sans MS" pitchFamily="66" charset="0"/>
                <a:ea typeface="+mn-ea"/>
                <a:cs typeface="+mn-cs"/>
              </a:rPr>
            </a:br>
            <a:r>
              <a:rPr lang="en-US" sz="1800" dirty="0">
                <a:solidFill>
                  <a:prstClr val="black"/>
                </a:solidFill>
                <a:latin typeface="Comic Sans MS" pitchFamily="66" charset="0"/>
                <a:ea typeface="+mn-ea"/>
                <a:cs typeface="+mn-cs"/>
              </a:rPr>
              <a:t>*Students can chose which nights to study math facts and complete a spelling activity.  I will not be requiring them to hand in physical work but your signature will serve as evidence that they completed practice during the week.  Students can also spend time on Compass Learning and </a:t>
            </a:r>
            <a:r>
              <a:rPr lang="en-US" sz="1800" dirty="0" err="1">
                <a:solidFill>
                  <a:prstClr val="black"/>
                </a:solidFill>
                <a:latin typeface="Comic Sans MS" pitchFamily="66" charset="0"/>
                <a:ea typeface="+mn-ea"/>
                <a:cs typeface="+mn-cs"/>
              </a:rPr>
              <a:t>Raz</a:t>
            </a:r>
            <a:r>
              <a:rPr lang="en-US" sz="1800" dirty="0">
                <a:solidFill>
                  <a:prstClr val="black"/>
                </a:solidFill>
                <a:latin typeface="Comic Sans MS" pitchFamily="66" charset="0"/>
                <a:ea typeface="+mn-ea"/>
                <a:cs typeface="+mn-cs"/>
              </a:rPr>
              <a:t> Kids for additional practice with reading and math skills.</a:t>
            </a:r>
            <a:br>
              <a:rPr lang="en-US" sz="1800" dirty="0">
                <a:solidFill>
                  <a:prstClr val="black"/>
                </a:solidFill>
                <a:latin typeface="Comic Sans MS" pitchFamily="66" charset="0"/>
                <a:ea typeface="+mn-ea"/>
                <a:cs typeface="+mn-cs"/>
              </a:rPr>
            </a:br>
            <a:br>
              <a:rPr lang="en-US" sz="1600" dirty="0">
                <a:solidFill>
                  <a:prstClr val="black"/>
                </a:solidFill>
                <a:latin typeface="Comic Sans MS" pitchFamily="66" charset="0"/>
                <a:ea typeface="+mn-ea"/>
                <a:cs typeface="+mn-cs"/>
              </a:rPr>
            </a:br>
            <a:endParaRPr lang="en-US" dirty="0"/>
          </a:p>
        </p:txBody>
      </p:sp>
    </p:spTree>
    <p:extLst>
      <p:ext uri="{BB962C8B-B14F-4D97-AF65-F5344CB8AC3E}">
        <p14:creationId xmlns:p14="http://schemas.microsoft.com/office/powerpoint/2010/main" val="256744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Important Stuff</a:t>
            </a:r>
          </a:p>
        </p:txBody>
      </p:sp>
      <p:sp>
        <p:nvSpPr>
          <p:cNvPr id="3" name="Content Placeholder 2"/>
          <p:cNvSpPr>
            <a:spLocks noGrp="1"/>
          </p:cNvSpPr>
          <p:nvPr>
            <p:ph sz="half" idx="1"/>
          </p:nvPr>
        </p:nvSpPr>
        <p:spPr>
          <a:xfrm>
            <a:off x="762000" y="1757330"/>
            <a:ext cx="4038600" cy="4906963"/>
          </a:xfrm>
        </p:spPr>
        <p:txBody>
          <a:bodyPr>
            <a:normAutofit/>
          </a:bodyPr>
          <a:lstStyle/>
          <a:p>
            <a:pPr marL="0" indent="0">
              <a:buNone/>
            </a:pPr>
            <a:endParaRPr lang="en-US" dirty="0">
              <a:solidFill>
                <a:schemeClr val="bg1">
                  <a:lumMod val="75000"/>
                </a:schemeClr>
              </a:solidFill>
            </a:endParaRPr>
          </a:p>
          <a:p>
            <a:pPr marL="0" indent="0">
              <a:buNone/>
            </a:pPr>
            <a:r>
              <a:rPr lang="en-US" dirty="0">
                <a:solidFill>
                  <a:schemeClr val="tx1">
                    <a:lumMod val="65000"/>
                    <a:lumOff val="35000"/>
                  </a:schemeClr>
                </a:solidFill>
              </a:rPr>
              <a:t>Reader’s and Writer’s Workshop</a:t>
            </a:r>
            <a:r>
              <a:rPr lang="en-US" dirty="0">
                <a:solidFill>
                  <a:schemeClr val="bg1">
                    <a:lumMod val="75000"/>
                  </a:schemeClr>
                </a:solidFill>
              </a:rPr>
              <a:t>:</a:t>
            </a:r>
          </a:p>
        </p:txBody>
      </p:sp>
      <p:sp>
        <p:nvSpPr>
          <p:cNvPr id="4" name="Content Placeholder 3"/>
          <p:cNvSpPr>
            <a:spLocks noGrp="1"/>
          </p:cNvSpPr>
          <p:nvPr>
            <p:ph sz="half" idx="2"/>
          </p:nvPr>
        </p:nvSpPr>
        <p:spPr>
          <a:solidFill>
            <a:schemeClr val="accent5">
              <a:lumMod val="20000"/>
              <a:lumOff val="80000"/>
            </a:schemeClr>
          </a:solidFill>
        </p:spPr>
        <p:txBody>
          <a:bodyPr>
            <a:normAutofit fontScale="77500" lnSpcReduction="20000"/>
          </a:bodyPr>
          <a:lstStyle/>
          <a:p>
            <a:r>
              <a:rPr lang="en-US" dirty="0"/>
              <a:t>Spelling Program</a:t>
            </a:r>
          </a:p>
          <a:p>
            <a:r>
              <a:rPr lang="en-US" sz="1800" dirty="0">
                <a:latin typeface="Comic Sans MS" pitchFamily="66" charset="0"/>
              </a:rPr>
              <a:t>Your child will be participating in a word study program that is tailored to their needs. The students were given a developmental assessment to gain knowledge of their needs and strengths. On their assigned day, students will take a test to assess their word knowledge. Throughout the week students will practice these words in various ways during the Working with words block. They should also practice their words at home throughout the week in addition to normal homework. </a:t>
            </a:r>
          </a:p>
        </p:txBody>
      </p:sp>
      <p:sp>
        <p:nvSpPr>
          <p:cNvPr id="5" name="TextBox 4"/>
          <p:cNvSpPr txBox="1"/>
          <p:nvPr/>
        </p:nvSpPr>
        <p:spPr>
          <a:xfrm>
            <a:off x="914400" y="2895600"/>
            <a:ext cx="3581400" cy="3493264"/>
          </a:xfrm>
          <a:prstGeom prst="rect">
            <a:avLst/>
          </a:prstGeom>
          <a:solidFill>
            <a:schemeClr val="accent6">
              <a:lumMod val="20000"/>
              <a:lumOff val="80000"/>
            </a:schemeClr>
          </a:solidFill>
        </p:spPr>
        <p:txBody>
          <a:bodyPr wrap="square" rtlCol="0">
            <a:spAutoFit/>
          </a:bodyPr>
          <a:lstStyle/>
          <a:p>
            <a:r>
              <a:rPr lang="en-US" sz="1700" dirty="0"/>
              <a:t>We will be working very hard this year to create a community of learners in our classroom.  Students will be engaged in daily reading and writing as well as response to reading and writing through discussions, Book Talks, and Author Talks.  I hope to create a learning environment in which all students can take pride and ownership in their learning and work toward setting and achieving personal reading and writing goals.  Please support and encourage your child’s reading habit at home.</a:t>
            </a:r>
          </a:p>
        </p:txBody>
      </p:sp>
    </p:spTree>
    <p:extLst>
      <p:ext uri="{BB962C8B-B14F-4D97-AF65-F5344CB8AC3E}">
        <p14:creationId xmlns:p14="http://schemas.microsoft.com/office/powerpoint/2010/main" val="23779824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4006</TotalTime>
  <Words>1623</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Comic Sans MS</vt:lpstr>
      <vt:lpstr>Garamond</vt:lpstr>
      <vt:lpstr>Organic</vt:lpstr>
      <vt:lpstr>PowerPoint Presentation</vt:lpstr>
      <vt:lpstr>Communication</vt:lpstr>
      <vt:lpstr>Class List</vt:lpstr>
      <vt:lpstr>Transportation</vt:lpstr>
      <vt:lpstr>Food </vt:lpstr>
      <vt:lpstr>Important Times!</vt:lpstr>
      <vt:lpstr>Homework/Assignment Notebooks</vt:lpstr>
      <vt:lpstr>    Homework Schedule:     Homework Schedule:   BDL – (Bull Dog Log) Students need to read AND record each night. They will record the book and time read. Parents will help record the minutes to date because students earn stickers each time they read 200 minutes. Parents  must also sign their BDL each night. Another VERY important requirement on the BDL is practicing math fact fluency and spelling. This should take place and be recorded at least three nights a week.  Monday – BDL, Reading Comprehension Tuesday – BDL, Bridges Math practice Wednesday – BDL Thursday – BDL, Bridges Math practice Friday-Sunday-BDL  *Students can chose which nights to study math facts and complete a spelling activity.  I will not be requiring them to hand in physical work but your signature will serve as evidence that they completed practice during the week.  Students can also spend time on Compass Learning and Raz Kids for additional practice with reading and math skills.  </vt:lpstr>
      <vt:lpstr>Other Important Stuff</vt:lpstr>
      <vt:lpstr>Scholastic Book Club</vt:lpstr>
      <vt:lpstr>Grades:</vt:lpstr>
      <vt:lpstr>Math Fact Fluency</vt:lpstr>
      <vt:lpstr>Volunteers</vt:lpstr>
      <vt:lpstr>Class Schedule</vt:lpstr>
      <vt:lpstr>Google Classroom:</vt:lpstr>
      <vt:lpstr>Class Website mrsporteclass.weebly.com</vt:lpstr>
      <vt:lpstr>PowerPoint Presentation</vt:lpstr>
      <vt:lpstr>Before you leave…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Petro</dc:creator>
  <cp:lastModifiedBy>porte.michael@yahoo.com</cp:lastModifiedBy>
  <cp:revision>70</cp:revision>
  <cp:lastPrinted>2015-08-13T13:25:11Z</cp:lastPrinted>
  <dcterms:created xsi:type="dcterms:W3CDTF">2011-08-28T23:16:03Z</dcterms:created>
  <dcterms:modified xsi:type="dcterms:W3CDTF">2017-08-17T01:07:01Z</dcterms:modified>
</cp:coreProperties>
</file>